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</p:sldIdLst>
  <p:sldSz cy="5143500" cx="9144000"/>
  <p:notesSz cx="6858000" cy="9144000"/>
  <p:embeddedFontLst>
    <p:embeddedFont>
      <p:font typeface="Roboto"/>
      <p:regular r:id="rId39"/>
      <p:bold r:id="rId40"/>
      <p:italic r:id="rId41"/>
      <p:boldItalic r:id="rId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bold.fntdata"/><Relationship Id="rId20" Type="http://schemas.openxmlformats.org/officeDocument/2006/relationships/slide" Target="slides/slide15.xml"/><Relationship Id="rId42" Type="http://schemas.openxmlformats.org/officeDocument/2006/relationships/font" Target="fonts/Roboto-boldItalic.fntdata"/><Relationship Id="rId41" Type="http://schemas.openxmlformats.org/officeDocument/2006/relationships/font" Target="fonts/Roboto-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font" Target="fonts/Roboto-regular.fntdata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c6f73a04f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c6f73a04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61196c7c8e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61196c7c8e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61196c7c8e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61196c7c8e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61196c7c8e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61196c7c8e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61196c7c8e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61196c7c8e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61196c7c8e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61196c7c8e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60df8b7785_0_2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60df8b7785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60df8b7785_0_8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60df8b7785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61196c7c8e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61196c7c8e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61196c7c8e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61196c7c8e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61196c7c8e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61196c7c8e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5f874988a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5f874988a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61196c7c8e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61196c7c8e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61196c7c8e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61196c7c8e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60df8b7785_0_15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60df8b7785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61196c7c8e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61196c7c8e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61196c7c8e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61196c7c8e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61196c7c8e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61196c7c8e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61196c7c8e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61196c7c8e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61196c7c8e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61196c7c8e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61196c7c8e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61196c7c8e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61196c7c8e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61196c7c8e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60df8b778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60df8b778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61196c7c8e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61196c7c8e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61196c7c8e_0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61196c7c8e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61196c7c8e_0_1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61196c7c8e_0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5f954ada5f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5f954ada5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60df8b7785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60df8b7785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61196c7c8e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61196c7c8e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61196c7c8e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61196c7c8e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61196c7c8e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61196c7c8e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61196c7c8e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61196c7c8e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61196c7c8e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61196c7c8e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accent4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bg>
      <p:bgPr>
        <a:solidFill>
          <a:schemeClr val="accent4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0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0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Google Shape;56;p1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terial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Relationship Id="rId4" Type="http://schemas.openxmlformats.org/officeDocument/2006/relationships/image" Target="../media/image1.png"/><Relationship Id="rId5" Type="http://schemas.openxmlformats.org/officeDocument/2006/relationships/image" Target="../media/image4.png"/><Relationship Id="rId6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www.w3schools.com/css/" TargetMode="External"/><Relationship Id="rId4" Type="http://schemas.openxmlformats.org/officeDocument/2006/relationships/image" Target="../media/image3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png"/><Relationship Id="rId4" Type="http://schemas.openxmlformats.org/officeDocument/2006/relationships/image" Target="../media/image36.png"/><Relationship Id="rId5" Type="http://schemas.openxmlformats.org/officeDocument/2006/relationships/image" Target="../media/image5.png"/><Relationship Id="rId6" Type="http://schemas.openxmlformats.org/officeDocument/2006/relationships/image" Target="../media/image17.png"/><Relationship Id="rId7" Type="http://schemas.openxmlformats.org/officeDocument/2006/relationships/image" Target="../media/image1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4.png"/><Relationship Id="rId4" Type="http://schemas.openxmlformats.org/officeDocument/2006/relationships/image" Target="../media/image1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9.png"/><Relationship Id="rId4" Type="http://schemas.openxmlformats.org/officeDocument/2006/relationships/image" Target="../media/image16.png"/><Relationship Id="rId5" Type="http://schemas.openxmlformats.org/officeDocument/2006/relationships/image" Target="../media/image2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8.gif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9.png"/><Relationship Id="rId4" Type="http://schemas.openxmlformats.org/officeDocument/2006/relationships/image" Target="../media/image23.png"/><Relationship Id="rId5" Type="http://schemas.openxmlformats.org/officeDocument/2006/relationships/image" Target="../media/image3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0.png"/><Relationship Id="rId4" Type="http://schemas.openxmlformats.org/officeDocument/2006/relationships/image" Target="../media/image3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4.png"/><Relationship Id="rId4" Type="http://schemas.openxmlformats.org/officeDocument/2006/relationships/image" Target="../media/image3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2.png"/><Relationship Id="rId4" Type="http://schemas.openxmlformats.org/officeDocument/2006/relationships/image" Target="../media/image2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1.png"/><Relationship Id="rId4" Type="http://schemas.openxmlformats.org/officeDocument/2006/relationships/image" Target="../media/image28.gif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Programming 101 Day 2</a:t>
            </a:r>
            <a:endParaRPr/>
          </a:p>
        </p:txBody>
      </p:sp>
      <p:sp>
        <p:nvSpPr>
          <p:cNvPr id="68" name="Google Shape;68;p13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HTML Styling</a:t>
            </a:r>
            <a:endParaRPr sz="2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2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Same Result</a:t>
            </a:r>
            <a:endParaRPr/>
          </a:p>
        </p:txBody>
      </p:sp>
      <p:pic>
        <p:nvPicPr>
          <p:cNvPr id="120" name="Google Shape;12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1213" y="1797250"/>
            <a:ext cx="4981575" cy="2171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0913" y="902750"/>
            <a:ext cx="5419725" cy="113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00725" y="2967075"/>
            <a:ext cx="3286125" cy="180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00800" y="2967075"/>
            <a:ext cx="1857375" cy="85725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3"/>
          <p:cNvSpPr txBox="1"/>
          <p:nvPr/>
        </p:nvSpPr>
        <p:spPr>
          <a:xfrm>
            <a:off x="1840275" y="413750"/>
            <a:ext cx="4190400" cy="4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Roboto"/>
                <a:ea typeface="Roboto"/>
                <a:cs typeface="Roboto"/>
                <a:sym typeface="Roboto"/>
              </a:rPr>
              <a:t>CSS Syntax</a:t>
            </a:r>
            <a:endParaRPr b="1" sz="24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9" name="Google Shape;129;p23"/>
          <p:cNvSpPr txBox="1"/>
          <p:nvPr/>
        </p:nvSpPr>
        <p:spPr>
          <a:xfrm>
            <a:off x="1890925" y="2554275"/>
            <a:ext cx="4190400" cy="4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Roboto"/>
                <a:ea typeface="Roboto"/>
                <a:cs typeface="Roboto"/>
                <a:sym typeface="Roboto"/>
              </a:rPr>
              <a:t>Example</a:t>
            </a:r>
            <a:endParaRPr b="1" sz="18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0913" y="902750"/>
            <a:ext cx="5419725" cy="1133475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4"/>
          <p:cNvSpPr txBox="1"/>
          <p:nvPr/>
        </p:nvSpPr>
        <p:spPr>
          <a:xfrm>
            <a:off x="1840275" y="413750"/>
            <a:ext cx="4190400" cy="4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Roboto"/>
                <a:ea typeface="Roboto"/>
                <a:cs typeface="Roboto"/>
                <a:sym typeface="Roboto"/>
              </a:rPr>
              <a:t>CSS Syntax</a:t>
            </a:r>
            <a:endParaRPr b="1" sz="24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6" name="Google Shape;136;p24"/>
          <p:cNvSpPr txBox="1"/>
          <p:nvPr/>
        </p:nvSpPr>
        <p:spPr>
          <a:xfrm>
            <a:off x="1084625" y="2502975"/>
            <a:ext cx="4190400" cy="4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Roboto"/>
                <a:ea typeface="Roboto"/>
                <a:cs typeface="Roboto"/>
                <a:sym typeface="Roboto"/>
              </a:rPr>
              <a:t>Selectors</a:t>
            </a:r>
            <a:endParaRPr b="1" sz="18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7" name="Google Shape;137;p24"/>
          <p:cNvPicPr preferRelativeResize="0"/>
          <p:nvPr/>
        </p:nvPicPr>
        <p:blipFill rotWithShape="1">
          <a:blip r:embed="rId4">
            <a:alphaModFix/>
          </a:blip>
          <a:srcRect b="0" l="0" r="-5340" t="-5340"/>
          <a:stretch/>
        </p:blipFill>
        <p:spPr>
          <a:xfrm>
            <a:off x="5519250" y="2896100"/>
            <a:ext cx="2757875" cy="18912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4"/>
          <p:cNvPicPr preferRelativeResize="0"/>
          <p:nvPr/>
        </p:nvPicPr>
        <p:blipFill rotWithShape="1">
          <a:blip r:embed="rId5">
            <a:alphaModFix/>
          </a:blip>
          <a:srcRect b="0" l="-6200" r="6200" t="0"/>
          <a:stretch/>
        </p:blipFill>
        <p:spPr>
          <a:xfrm>
            <a:off x="2973275" y="2991975"/>
            <a:ext cx="2454969" cy="179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84619" y="2991975"/>
            <a:ext cx="1949671" cy="1795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5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Same Result</a:t>
            </a:r>
            <a:endParaRPr/>
          </a:p>
        </p:txBody>
      </p:sp>
      <p:pic>
        <p:nvPicPr>
          <p:cNvPr id="145" name="Google Shape;14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1213" y="1797250"/>
            <a:ext cx="4981575" cy="2171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6"/>
          <p:cNvSpPr txBox="1"/>
          <p:nvPr/>
        </p:nvSpPr>
        <p:spPr>
          <a:xfrm>
            <a:off x="109125" y="435750"/>
            <a:ext cx="6867600" cy="4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Check more CSS properties at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https://www.w3schools.com/css/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1" name="Google Shape;151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" y="1077150"/>
            <a:ext cx="8166663" cy="391394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7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Style</a:t>
            </a:r>
            <a:endParaRPr/>
          </a:p>
        </p:txBody>
      </p:sp>
      <p:pic>
        <p:nvPicPr>
          <p:cNvPr id="157" name="Google Shape;15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3925" y="2532050"/>
            <a:ext cx="3985547" cy="3877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73925" y="3060859"/>
            <a:ext cx="3818751" cy="4142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73925" y="3616109"/>
            <a:ext cx="4275245" cy="458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73925" y="4215426"/>
            <a:ext cx="3502716" cy="440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373931" y="1067625"/>
            <a:ext cx="3274469" cy="11369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Colors</a:t>
            </a:r>
            <a:endParaRPr/>
          </a:p>
        </p:txBody>
      </p:sp>
      <p:pic>
        <p:nvPicPr>
          <p:cNvPr id="167" name="Google Shape;16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6575" y="2037325"/>
            <a:ext cx="5172075" cy="120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Try it!</a:t>
            </a:r>
            <a:endParaRPr/>
          </a:p>
        </p:txBody>
      </p:sp>
      <p:sp>
        <p:nvSpPr>
          <p:cNvPr id="173" name="Google Shape;173;p29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Add some style to your article from Day1!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0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Layouting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81000"/>
            <a:ext cx="8839202" cy="432752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</a:t>
            </a:r>
            <a:endParaRPr/>
          </a:p>
        </p:txBody>
      </p:sp>
      <p:sp>
        <p:nvSpPr>
          <p:cNvPr id="74" name="Google Shape;74;p14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HTML Styling with CSS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Layouting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2"/>
          <p:cNvSpPr txBox="1"/>
          <p:nvPr/>
        </p:nvSpPr>
        <p:spPr>
          <a:xfrm>
            <a:off x="2830025" y="2240725"/>
            <a:ext cx="4190400" cy="4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89" name="Google Shape;18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225" y="770775"/>
            <a:ext cx="3469525" cy="342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32"/>
          <p:cNvPicPr preferRelativeResize="0"/>
          <p:nvPr/>
        </p:nvPicPr>
        <p:blipFill rotWithShape="1">
          <a:blip r:embed="rId4">
            <a:alphaModFix/>
          </a:blip>
          <a:srcRect b="15002" l="0" r="15002" t="0"/>
          <a:stretch/>
        </p:blipFill>
        <p:spPr>
          <a:xfrm>
            <a:off x="3862725" y="770775"/>
            <a:ext cx="5085375" cy="25248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91" name="Google Shape;191;p32"/>
          <p:cNvSpPr txBox="1"/>
          <p:nvPr/>
        </p:nvSpPr>
        <p:spPr>
          <a:xfrm>
            <a:off x="174225" y="181875"/>
            <a:ext cx="4190400" cy="4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Grouping with &lt;div&gt; tag!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7325" y="800650"/>
            <a:ext cx="7909352" cy="3928925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33"/>
          <p:cNvSpPr txBox="1"/>
          <p:nvPr/>
        </p:nvSpPr>
        <p:spPr>
          <a:xfrm>
            <a:off x="617325" y="356475"/>
            <a:ext cx="4190400" cy="4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Roboto"/>
                <a:ea typeface="Roboto"/>
                <a:cs typeface="Roboto"/>
                <a:sym typeface="Roboto"/>
              </a:rPr>
              <a:t>Inspect Element in Browser</a:t>
            </a:r>
            <a:endParaRPr b="1" sz="18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4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Margin Padding</a:t>
            </a:r>
            <a:endParaRPr/>
          </a:p>
        </p:txBody>
      </p:sp>
      <p:pic>
        <p:nvPicPr>
          <p:cNvPr id="203" name="Google Shape;20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8188" y="1275163"/>
            <a:ext cx="4867626" cy="305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5"/>
          <p:cNvSpPr txBox="1"/>
          <p:nvPr/>
        </p:nvSpPr>
        <p:spPr>
          <a:xfrm>
            <a:off x="2830025" y="2240725"/>
            <a:ext cx="4190400" cy="4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09" name="Google Shape;20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448025"/>
            <a:ext cx="4085134" cy="154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823275"/>
            <a:ext cx="2525225" cy="24655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03650" y="823263"/>
            <a:ext cx="4400550" cy="24098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12" name="Google Shape;212;p35"/>
          <p:cNvSpPr txBox="1"/>
          <p:nvPr>
            <p:ph type="title"/>
          </p:nvPr>
        </p:nvSpPr>
        <p:spPr>
          <a:xfrm>
            <a:off x="74800" y="61325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Remove the margin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Google Shape;21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7775" y="926875"/>
            <a:ext cx="4876800" cy="365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Google Shape;22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9800" y="3034525"/>
            <a:ext cx="2909550" cy="144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9800" y="823263"/>
            <a:ext cx="2054899" cy="2108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07425" y="1583138"/>
            <a:ext cx="4579927" cy="21089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25" name="Google Shape;225;p37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 footer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Make it better! (Add margin &amp; change font size &amp; font family)</a:t>
            </a:r>
            <a:endParaRPr/>
          </a:p>
        </p:txBody>
      </p:sp>
      <p:pic>
        <p:nvPicPr>
          <p:cNvPr id="231" name="Google Shape;23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71575" y="1091900"/>
            <a:ext cx="3205925" cy="228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38"/>
          <p:cNvPicPr preferRelativeResize="0"/>
          <p:nvPr/>
        </p:nvPicPr>
        <p:blipFill rotWithShape="1">
          <a:blip r:embed="rId4">
            <a:alphaModFix/>
          </a:blip>
          <a:srcRect b="19270" l="0" r="19270" t="0"/>
          <a:stretch/>
        </p:blipFill>
        <p:spPr>
          <a:xfrm>
            <a:off x="1677500" y="1091900"/>
            <a:ext cx="2349000" cy="3406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9"/>
          <p:cNvSpPr txBox="1"/>
          <p:nvPr>
            <p:ph idx="4294967295"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Make it better! (Add margin &amp; change font size &amp; font family)</a:t>
            </a:r>
            <a:endParaRPr/>
          </a:p>
        </p:txBody>
      </p:sp>
      <p:pic>
        <p:nvPicPr>
          <p:cNvPr id="238" name="Google Shape;23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8725" y="900238"/>
            <a:ext cx="7105650" cy="33432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0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 sidebar (part 1)</a:t>
            </a:r>
            <a:endParaRPr/>
          </a:p>
        </p:txBody>
      </p:sp>
      <p:pic>
        <p:nvPicPr>
          <p:cNvPr id="244" name="Google Shape;24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6400" y="771450"/>
            <a:ext cx="2057400" cy="257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86200" y="771450"/>
            <a:ext cx="4006967" cy="4219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Google Shape;25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4500" y="507650"/>
            <a:ext cx="6253824" cy="42196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 Styling with CSS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42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 sidebar (part 2)</a:t>
            </a:r>
            <a:endParaRPr/>
          </a:p>
        </p:txBody>
      </p:sp>
      <p:pic>
        <p:nvPicPr>
          <p:cNvPr id="256" name="Google Shape;256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5400" y="1304850"/>
            <a:ext cx="3657600" cy="273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05400" y="1304850"/>
            <a:ext cx="3019425" cy="3057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71450"/>
            <a:ext cx="8839200" cy="381578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Create your own static website!</a:t>
            </a:r>
            <a:endParaRPr/>
          </a:p>
        </p:txBody>
      </p:sp>
      <p:sp>
        <p:nvSpPr>
          <p:cNvPr id="268" name="Google Shape;268;p44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Choose an article from Internet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Create your own website, styles and layout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Put the article to your website. Like the example --&gt;</a:t>
            </a:r>
            <a:endParaRPr/>
          </a:p>
        </p:txBody>
      </p:sp>
      <p:pic>
        <p:nvPicPr>
          <p:cNvPr id="269" name="Google Shape;269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4200" y="1396925"/>
            <a:ext cx="4367398" cy="3309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06126" y="3157400"/>
            <a:ext cx="2065674" cy="1549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5"/>
          <p:cNvSpPr txBox="1"/>
          <p:nvPr>
            <p:ph idx="4294967295" type="title"/>
          </p:nvPr>
        </p:nvSpPr>
        <p:spPr>
          <a:xfrm>
            <a:off x="773700" y="1663450"/>
            <a:ext cx="7596600" cy="76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lt2"/>
                </a:solidFill>
              </a:rPr>
              <a:t>“T</a:t>
            </a:r>
            <a:r>
              <a:rPr lang="en" sz="2700">
                <a:solidFill>
                  <a:schemeClr val="lt2"/>
                </a:solidFill>
              </a:rPr>
              <a:t>here is no shortcut to anyplace worth going</a:t>
            </a:r>
            <a:r>
              <a:rPr lang="en" sz="2700">
                <a:solidFill>
                  <a:schemeClr val="lt2"/>
                </a:solidFill>
              </a:rPr>
              <a:t>”</a:t>
            </a:r>
            <a:endParaRPr sz="2700">
              <a:solidFill>
                <a:schemeClr val="lt2"/>
              </a:solidFill>
            </a:endParaRPr>
          </a:p>
        </p:txBody>
      </p:sp>
      <p:cxnSp>
        <p:nvCxnSpPr>
          <p:cNvPr id="276" name="Google Shape;276;p45"/>
          <p:cNvCxnSpPr/>
          <p:nvPr/>
        </p:nvCxnSpPr>
        <p:spPr>
          <a:xfrm>
            <a:off x="4295550" y="2693400"/>
            <a:ext cx="5529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7" name="Google Shape;277;p45"/>
          <p:cNvSpPr txBox="1"/>
          <p:nvPr>
            <p:ph idx="4294967295" type="body"/>
          </p:nvPr>
        </p:nvSpPr>
        <p:spPr>
          <a:xfrm>
            <a:off x="773700" y="2961650"/>
            <a:ext cx="7596600" cy="51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</a:t>
            </a:r>
            <a:r>
              <a:rPr lang="en"/>
              <a:t>Beverly Sills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/>
          <p:nvPr/>
        </p:nvSpPr>
        <p:spPr>
          <a:xfrm>
            <a:off x="1344750" y="1339350"/>
            <a:ext cx="6454500" cy="22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Roboto"/>
                <a:ea typeface="Roboto"/>
                <a:cs typeface="Roboto"/>
                <a:sym typeface="Roboto"/>
              </a:rPr>
              <a:t>What is CSS?</a:t>
            </a:r>
            <a:endParaRPr b="1" sz="2400"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CSS stands for Cascading Style Sheets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CSS describes how HTML elements are to be displayed on screen, paper, or in other media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CSS saves a lot of work. It can control the layout of multiple web pages all at once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External stylesheets are stored in CSS files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81000"/>
            <a:ext cx="8839202" cy="432752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8"/>
          <p:cNvSpPr txBox="1"/>
          <p:nvPr/>
        </p:nvSpPr>
        <p:spPr>
          <a:xfrm>
            <a:off x="2030550" y="1796075"/>
            <a:ext cx="5210100" cy="126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Roboto"/>
                <a:ea typeface="Roboto"/>
                <a:cs typeface="Roboto"/>
                <a:sym typeface="Roboto"/>
              </a:rPr>
              <a:t>CSS can be added to HTML elements in 3 ways:</a:t>
            </a:r>
            <a:endParaRPr b="1" sz="1800"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Inline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- by using the style attribute in HTML elements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Internal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- by using a &lt;style&gt; element in the &lt;head&gt; section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External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- by using an external CSS file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Inline</a:t>
            </a:r>
            <a:endParaRPr/>
          </a:p>
        </p:txBody>
      </p:sp>
      <p:pic>
        <p:nvPicPr>
          <p:cNvPr id="101" name="Google Shape;10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7413" y="1837450"/>
            <a:ext cx="4829175" cy="194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0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Internal</a:t>
            </a:r>
            <a:endParaRPr/>
          </a:p>
        </p:txBody>
      </p:sp>
      <p:pic>
        <p:nvPicPr>
          <p:cNvPr id="107" name="Google Shape;10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45900" y="1608225"/>
            <a:ext cx="2852200" cy="261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1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External</a:t>
            </a:r>
            <a:endParaRPr/>
          </a:p>
        </p:txBody>
      </p:sp>
      <p:pic>
        <p:nvPicPr>
          <p:cNvPr id="113" name="Google Shape;11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2363" y="2986700"/>
            <a:ext cx="3707475" cy="181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82375" y="814425"/>
            <a:ext cx="5581873" cy="192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